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822" r:id="rId2"/>
  </p:sldMasterIdLst>
  <p:sldIdLst>
    <p:sldId id="258" r:id="rId3"/>
    <p:sldId id="256" r:id="rId4"/>
    <p:sldId id="260" r:id="rId5"/>
    <p:sldId id="259"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24226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414708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417803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318269428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680819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618728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00DB69-CF85-4ED9-AFB3-F689814566D2}"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36408730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00DB69-CF85-4ED9-AFB3-F689814566D2}" type="datetimeFigureOut">
              <a:rPr lang="en-US" smtClean="0"/>
              <a:pPr/>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67924296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00DB69-CF85-4ED9-AFB3-F689814566D2}" type="datetimeFigureOut">
              <a:rPr lang="en-US" smtClean="0"/>
              <a:pPr/>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81260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F00DB69-CF85-4ED9-AFB3-F689814566D2}" type="datetimeFigureOut">
              <a:rPr lang="en-US" smtClean="0"/>
              <a:pPr/>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87539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0DB69-CF85-4ED9-AFB3-F689814566D2}"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30284302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7117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0DB69-CF85-4ED9-AFB3-F689814566D2}"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4006724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0DB69-CF85-4ED9-AFB3-F689814566D2}"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155299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757931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2152213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981832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631917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3728122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46052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69818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00DB69-CF85-4ED9-AFB3-F689814566D2}" type="datetimeFigureOut">
              <a:rPr lang="en-US" smtClean="0"/>
              <a:pPr/>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116975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00DB69-CF85-4ED9-AFB3-F689814566D2}"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33018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00DB69-CF85-4ED9-AFB3-F689814566D2}" type="datetimeFigureOut">
              <a:rPr lang="en-US" smtClean="0"/>
              <a:pPr/>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1F34C3-AEB9-482E-BF32-E80D2AC21E8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2656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F00DB69-CF85-4ED9-AFB3-F689814566D2}" type="datetimeFigureOut">
              <a:rPr lang="en-US" smtClean="0"/>
              <a:pPr/>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1F34C3-AEB9-482E-BF32-E80D2AC21E8A}"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817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0DB69-CF85-4ED9-AFB3-F689814566D2}" type="datetimeFigureOut">
              <a:rPr lang="en-US" smtClean="0"/>
              <a:pPr/>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416046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0DB69-CF85-4ED9-AFB3-F689814566D2}"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218322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00DB69-CF85-4ED9-AFB3-F689814566D2}" type="datetimeFigureOut">
              <a:rPr lang="en-US" smtClean="0"/>
              <a:pPr/>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1F34C3-AEB9-482E-BF32-E80D2AC21E8A}" type="slidenum">
              <a:rPr lang="en-US" smtClean="0"/>
              <a:pPr/>
              <a:t>‹#›</a:t>
            </a:fld>
            <a:endParaRPr lang="en-US"/>
          </a:p>
        </p:txBody>
      </p:sp>
    </p:spTree>
    <p:extLst>
      <p:ext uri="{BB962C8B-B14F-4D97-AF65-F5344CB8AC3E}">
        <p14:creationId xmlns:p14="http://schemas.microsoft.com/office/powerpoint/2010/main" val="74690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F00DB69-CF85-4ED9-AFB3-F689814566D2}" type="datetimeFigureOut">
              <a:rPr lang="en-US" smtClean="0"/>
              <a:pPr/>
              <a:t>5/12/2016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1F34C3-AEB9-482E-BF32-E80D2AC21E8A}" type="slidenum">
              <a:rPr lang="en-US" smtClean="0"/>
              <a:pPr/>
              <a:t>‹#›</a:t>
            </a:fld>
            <a:endParaRPr lang="en-US"/>
          </a:p>
        </p:txBody>
      </p:sp>
    </p:spTree>
    <p:extLst>
      <p:ext uri="{BB962C8B-B14F-4D97-AF65-F5344CB8AC3E}">
        <p14:creationId xmlns:p14="http://schemas.microsoft.com/office/powerpoint/2010/main" val="17857304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00DB69-CF85-4ED9-AFB3-F689814566D2}" type="datetimeFigureOut">
              <a:rPr lang="en-US" smtClean="0"/>
              <a:pPr/>
              <a:t>5/12/2016</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1F34C3-AEB9-482E-BF32-E80D2AC21E8A}" type="slidenum">
              <a:rPr lang="en-US" smtClean="0"/>
              <a:pPr/>
              <a:t>‹#›</a:t>
            </a:fld>
            <a:endParaRPr lang="en-US"/>
          </a:p>
        </p:txBody>
      </p:sp>
    </p:spTree>
    <p:extLst>
      <p:ext uri="{BB962C8B-B14F-4D97-AF65-F5344CB8AC3E}">
        <p14:creationId xmlns:p14="http://schemas.microsoft.com/office/powerpoint/2010/main" val="4178198090"/>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computer?</a:t>
            </a:r>
            <a:endParaRPr lang="en-US" dirty="0"/>
          </a:p>
        </p:txBody>
      </p:sp>
      <p:sp>
        <p:nvSpPr>
          <p:cNvPr id="3" name="Content Placeholder 2"/>
          <p:cNvSpPr>
            <a:spLocks noGrp="1"/>
          </p:cNvSpPr>
          <p:nvPr>
            <p:ph idx="1"/>
          </p:nvPr>
        </p:nvSpPr>
        <p:spPr>
          <a:xfrm>
            <a:off x="1141413" y="2031999"/>
            <a:ext cx="9905998" cy="3124201"/>
          </a:xfrm>
        </p:spPr>
        <p:txBody>
          <a:bodyPr/>
          <a:lstStyle/>
          <a:p>
            <a:r>
              <a:rPr lang="en-US" dirty="0">
                <a:latin typeface="Calibri" panose="020F0502020204030204" pitchFamily="34" charset="0"/>
              </a:rPr>
              <a:t>A</a:t>
            </a:r>
            <a:r>
              <a:rPr lang="en-US" dirty="0" smtClean="0">
                <a:latin typeface="Calibri" panose="020F0502020204030204" pitchFamily="34" charset="0"/>
              </a:rPr>
              <a:t> Computer is defined as an electronic device for storing or processing data.  (</a:t>
            </a:r>
            <a:r>
              <a:rPr lang="en-US" smtClean="0">
                <a:latin typeface="Calibri" panose="020F0502020204030204" pitchFamily="34" charset="0"/>
              </a:rPr>
              <a:t>Computer definition, 2016)</a:t>
            </a:r>
            <a:endParaRPr lang="en-US" dirty="0" smtClean="0">
              <a:latin typeface="Calibri" panose="020F0502020204030204" pitchFamily="34" charset="0"/>
            </a:endParaRPr>
          </a:p>
          <a:p>
            <a:r>
              <a:rPr lang="en-US" dirty="0" smtClean="0">
                <a:latin typeface="Calibri" panose="020F0502020204030204" pitchFamily="34" charset="0"/>
              </a:rPr>
              <a:t>This can range from </a:t>
            </a:r>
          </a:p>
          <a:p>
            <a:pPr lvl="1"/>
            <a:r>
              <a:rPr lang="en-US" dirty="0" smtClean="0">
                <a:latin typeface="Calibri" panose="020F0502020204030204" pitchFamily="34" charset="0"/>
              </a:rPr>
              <a:t>A calculator for students</a:t>
            </a:r>
          </a:p>
          <a:p>
            <a:pPr lvl="1"/>
            <a:r>
              <a:rPr lang="en-US" dirty="0" smtClean="0">
                <a:latin typeface="Calibri" panose="020F0502020204030204" pitchFamily="34" charset="0"/>
              </a:rPr>
              <a:t>A smartphone for the working class</a:t>
            </a:r>
          </a:p>
          <a:p>
            <a:pPr lvl="1"/>
            <a:r>
              <a:rPr lang="en-US" dirty="0" smtClean="0">
                <a:latin typeface="Calibri" panose="020F0502020204030204" pitchFamily="34" charset="0"/>
              </a:rPr>
              <a:t>A hearing aid for the elderly</a:t>
            </a:r>
            <a:endParaRPr lang="en-US" dirty="0">
              <a:latin typeface="Calibri" panose="020F0502020204030204" pitchFamily="34" charset="0"/>
            </a:endParaRPr>
          </a:p>
          <a:p>
            <a:r>
              <a:rPr lang="en-US" dirty="0" smtClean="0">
                <a:latin typeface="Calibri" panose="020F0502020204030204" pitchFamily="34" charset="0"/>
              </a:rPr>
              <a:t>They are in our lives from start to beginning. </a:t>
            </a:r>
            <a:endParaRPr lang="en-US" dirty="0">
              <a:latin typeface="Calibri" panose="020F0502020204030204" pitchFamily="34" charset="0"/>
            </a:endParaRPr>
          </a:p>
        </p:txBody>
      </p:sp>
      <p:pic>
        <p:nvPicPr>
          <p:cNvPr id="4" name="Picture 3"/>
          <p:cNvPicPr>
            <a:picLocks noChangeAspect="1"/>
          </p:cNvPicPr>
          <p:nvPr/>
        </p:nvPicPr>
        <p:blipFill>
          <a:blip r:embed="rId2" cstate="print"/>
          <a:stretch>
            <a:fillRect/>
          </a:stretch>
        </p:blipFill>
        <p:spPr>
          <a:xfrm>
            <a:off x="5769734" y="3213605"/>
            <a:ext cx="5047491" cy="3364994"/>
          </a:xfrm>
          <a:prstGeom prst="rect">
            <a:avLst/>
          </a:prstGeom>
        </p:spPr>
      </p:pic>
      <p:sp>
        <p:nvSpPr>
          <p:cNvPr id="5" name="Rectangle 4"/>
          <p:cNvSpPr/>
          <p:nvPr/>
        </p:nvSpPr>
        <p:spPr>
          <a:xfrm>
            <a:off x="5751513" y="6211669"/>
            <a:ext cx="6096000" cy="369332"/>
          </a:xfrm>
          <a:prstGeom prst="rect">
            <a:avLst/>
          </a:prstGeom>
        </p:spPr>
        <p:txBody>
          <a:bodyPr>
            <a:spAutoFit/>
          </a:bodyPr>
          <a:lstStyle/>
          <a:p>
            <a:pPr algn="ctr"/>
            <a:r>
              <a:rPr lang="en-US" dirty="0" smtClean="0"/>
              <a:t>(World </a:t>
            </a:r>
            <a:r>
              <a:rPr lang="en-US" dirty="0" err="1" smtClean="0"/>
              <a:t>Magacy</a:t>
            </a:r>
            <a:r>
              <a:rPr lang="en-US" dirty="0" smtClean="0"/>
              <a:t>, 2014)</a:t>
            </a:r>
          </a:p>
        </p:txBody>
      </p:sp>
    </p:spTree>
    <p:extLst>
      <p:ext uri="{BB962C8B-B14F-4D97-AF65-F5344CB8AC3E}">
        <p14:creationId xmlns:p14="http://schemas.microsoft.com/office/powerpoint/2010/main" val="706259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Jobs in Florida</a:t>
            </a:r>
            <a:endParaRPr lang="en-US" dirty="0"/>
          </a:p>
        </p:txBody>
      </p:sp>
      <p:sp>
        <p:nvSpPr>
          <p:cNvPr id="3" name="Content Placeholder 2"/>
          <p:cNvSpPr>
            <a:spLocks noGrp="1"/>
          </p:cNvSpPr>
          <p:nvPr>
            <p:ph sz="half" idx="1"/>
          </p:nvPr>
        </p:nvSpPr>
        <p:spPr/>
        <p:txBody>
          <a:bodyPr/>
          <a:lstStyle/>
          <a:p>
            <a:r>
              <a:rPr lang="en-US" dirty="0"/>
              <a:t>“But state leaders are pushing for more, citing recent statistics from Code.org that reveal nearly </a:t>
            </a:r>
            <a:r>
              <a:rPr lang="en-US" b="1" i="1" u="sng" dirty="0">
                <a:effectLst>
                  <a:outerShdw blurRad="38100" dist="38100" dir="2700000" algn="tl">
                    <a:srgbClr val="000000">
                      <a:alpha val="43137"/>
                    </a:srgbClr>
                  </a:outerShdw>
                </a:effectLst>
              </a:rPr>
              <a:t>24,000 open computing jobs</a:t>
            </a:r>
            <a:r>
              <a:rPr lang="en-US" dirty="0"/>
              <a:t> in Florida and </a:t>
            </a:r>
            <a:r>
              <a:rPr lang="en-US" b="1" i="1" u="sng" dirty="0">
                <a:effectLst>
                  <a:outerShdw blurRad="38100" dist="38100" dir="2700000" algn="tl">
                    <a:srgbClr val="000000">
                      <a:alpha val="43137"/>
                    </a:srgbClr>
                  </a:outerShdw>
                </a:effectLst>
              </a:rPr>
              <a:t>fewer than 1,900 students </a:t>
            </a:r>
            <a:r>
              <a:rPr lang="en-US" dirty="0"/>
              <a:t>earning computer science degrees from state universities each year.”</a:t>
            </a:r>
          </a:p>
          <a:p>
            <a:r>
              <a:rPr lang="en-US" dirty="0"/>
              <a:t>“In </a:t>
            </a:r>
            <a:r>
              <a:rPr lang="en-US" dirty="0" smtClean="0"/>
              <a:t>2013, </a:t>
            </a:r>
            <a:r>
              <a:rPr lang="en-US" b="1" i="1" u="sng" dirty="0" smtClean="0">
                <a:effectLst>
                  <a:outerShdw blurRad="38100" dist="38100" dir="2700000" algn="tl">
                    <a:srgbClr val="000000">
                      <a:alpha val="43137"/>
                    </a:srgbClr>
                  </a:outerShdw>
                </a:effectLst>
              </a:rPr>
              <a:t>1,521 </a:t>
            </a:r>
            <a:r>
              <a:rPr lang="en-US" dirty="0"/>
              <a:t>Florida students took that AP exam. This year, </a:t>
            </a:r>
            <a:r>
              <a:rPr lang="en-US" b="1" i="1" u="sng" dirty="0">
                <a:effectLst>
                  <a:outerShdw blurRad="38100" dist="38100" dir="2700000" algn="tl">
                    <a:srgbClr val="000000">
                      <a:alpha val="43137"/>
                    </a:srgbClr>
                  </a:outerShdw>
                </a:effectLst>
              </a:rPr>
              <a:t>2,528</a:t>
            </a:r>
            <a:r>
              <a:rPr lang="en-US" dirty="0"/>
              <a:t> did.”</a:t>
            </a:r>
          </a:p>
          <a:p>
            <a:r>
              <a:rPr lang="en-US" dirty="0"/>
              <a:t>(Florida pushes for more computer science classes - Orlando Sentinel, 2015</a:t>
            </a:r>
            <a:r>
              <a:rPr lang="en-US" dirty="0" smtClean="0"/>
              <a:t>)</a:t>
            </a:r>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5821363" y="2167859"/>
            <a:ext cx="4995862" cy="35970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6484895" y="5866871"/>
            <a:ext cx="6096000" cy="369332"/>
          </a:xfrm>
          <a:prstGeom prst="rect">
            <a:avLst/>
          </a:prstGeom>
        </p:spPr>
        <p:txBody>
          <a:bodyPr>
            <a:spAutoFit/>
          </a:bodyPr>
          <a:lstStyle/>
          <a:p>
            <a:r>
              <a:rPr lang="en-US" dirty="0"/>
              <a:t>(People need more skill for </a:t>
            </a:r>
            <a:r>
              <a:rPr lang="en-US" dirty="0" smtClean="0"/>
              <a:t>job, 2016)</a:t>
            </a:r>
            <a:endParaRPr lang="en-US" dirty="0"/>
          </a:p>
        </p:txBody>
      </p:sp>
    </p:spTree>
    <p:extLst>
      <p:ext uri="{BB962C8B-B14F-4D97-AF65-F5344CB8AC3E}">
        <p14:creationId xmlns:p14="http://schemas.microsoft.com/office/powerpoint/2010/main" val="404021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Jobs in the </a:t>
            </a:r>
            <a:r>
              <a:rPr lang="en-US" dirty="0" err="1" smtClean="0"/>
              <a:t>uk</a:t>
            </a:r>
            <a:endParaRPr lang="en-US" dirty="0"/>
          </a:p>
        </p:txBody>
      </p:sp>
      <p:sp>
        <p:nvSpPr>
          <p:cNvPr id="3" name="Content Placeholder 2"/>
          <p:cNvSpPr>
            <a:spLocks noGrp="1"/>
          </p:cNvSpPr>
          <p:nvPr>
            <p:ph sz="half" idx="1"/>
          </p:nvPr>
        </p:nvSpPr>
        <p:spPr/>
        <p:txBody>
          <a:bodyPr/>
          <a:lstStyle/>
          <a:p>
            <a:r>
              <a:rPr lang="en-US" dirty="0"/>
              <a:t>Advances in robotics and computing </a:t>
            </a:r>
            <a:r>
              <a:rPr lang="en-US" b="1" i="1" u="sng" dirty="0">
                <a:effectLst>
                  <a:outerShdw blurRad="38100" dist="38100" dir="2700000" algn="tl">
                    <a:srgbClr val="000000">
                      <a:alpha val="43137"/>
                    </a:srgbClr>
                  </a:outerShdw>
                </a:effectLst>
              </a:rPr>
              <a:t>could wipe out as much as a third of all UK jobs over the next 20 years</a:t>
            </a:r>
            <a:r>
              <a:rPr lang="en-US" b="1" u="sng" dirty="0"/>
              <a:t>, </a:t>
            </a:r>
            <a:r>
              <a:rPr lang="en-US" dirty="0"/>
              <a:t>a new report has claimed. More than 10 million roles are likely to be replaced by automated systems, with repetitive, lower-paid jobs (those earning less than £30,000 a year) </a:t>
            </a:r>
            <a:r>
              <a:rPr lang="en-US" b="1" i="1" u="sng" dirty="0">
                <a:effectLst>
                  <a:outerShdw blurRad="38100" dist="38100" dir="2700000" algn="tl">
                    <a:srgbClr val="000000">
                      <a:alpha val="43137"/>
                    </a:srgbClr>
                  </a:outerShdw>
                </a:effectLst>
              </a:rPr>
              <a:t>five times </a:t>
            </a:r>
            <a:r>
              <a:rPr lang="en-US" dirty="0"/>
              <a:t>more likely to be made obsolete than higher-paid jobs</a:t>
            </a:r>
            <a:r>
              <a:rPr lang="en-US" dirty="0" smtClean="0"/>
              <a:t>. </a:t>
            </a:r>
          </a:p>
          <a:p>
            <a:r>
              <a:rPr lang="en-US" dirty="0" smtClean="0"/>
              <a:t>(</a:t>
            </a:r>
            <a:r>
              <a:rPr lang="en-US" dirty="0"/>
              <a:t>A third of UK jobs to be replaced by robots and computers in next 20 years | Tech | Lifestyle | The Independent, 2014)</a:t>
            </a:r>
          </a:p>
          <a:p>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033294" y="2251869"/>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7422254" y="5791201"/>
            <a:ext cx="6096000" cy="369332"/>
          </a:xfrm>
          <a:prstGeom prst="rect">
            <a:avLst/>
          </a:prstGeom>
        </p:spPr>
        <p:txBody>
          <a:bodyPr>
            <a:spAutoFit/>
          </a:bodyPr>
          <a:lstStyle/>
          <a:p>
            <a:r>
              <a:rPr lang="en-US" dirty="0" smtClean="0"/>
              <a:t>(UK Economy, 2016)</a:t>
            </a:r>
            <a:endParaRPr lang="en-US" dirty="0"/>
          </a:p>
        </p:txBody>
      </p:sp>
    </p:spTree>
    <p:extLst>
      <p:ext uri="{BB962C8B-B14F-4D97-AF65-F5344CB8AC3E}">
        <p14:creationId xmlns:p14="http://schemas.microsoft.com/office/powerpoint/2010/main" val="3013203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562" y="2377137"/>
            <a:ext cx="10131427" cy="1468800"/>
          </a:xfrm>
        </p:spPr>
        <p:txBody>
          <a:bodyPr/>
          <a:lstStyle/>
          <a:p>
            <a:r>
              <a:rPr lang="en-US" dirty="0" smtClean="0"/>
              <a:t>Reflecting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3325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196" y="809897"/>
            <a:ext cx="11665130" cy="6048103"/>
          </a:xfrm>
        </p:spPr>
        <p:txBody>
          <a:bodyPr>
            <a:normAutofit fontScale="25000" lnSpcReduction="20000"/>
          </a:bodyPr>
          <a:lstStyle/>
          <a:p>
            <a:pPr>
              <a:buNone/>
            </a:pPr>
            <a:endParaRPr lang="en-US" dirty="0" smtClean="0"/>
          </a:p>
          <a:p>
            <a:r>
              <a:rPr lang="en-US" sz="3600" dirty="0" smtClean="0"/>
              <a:t>AOL. (2016, April 27). Most Underrated Jobs In America: Not Glamorous, But Well-Paid And Low Stress - AOL. Retrieved from http://www.aol.com/article/2012/10/05/most-underrated-jobs-in-america-not-glamorous-but-well-paid-an/20338327/?jwp=1</a:t>
            </a:r>
          </a:p>
          <a:p>
            <a:r>
              <a:rPr lang="en-US" sz="3600" dirty="0" smtClean="0"/>
              <a:t>Arthur. (2011, October). The second economy | McKinsey &amp; Company. Retrieved from http://www.mckinsey.com/business-functions/strategy-and-corporate-finance/our-insights/the-second-economy</a:t>
            </a:r>
          </a:p>
          <a:p>
            <a:r>
              <a:rPr lang="en-US" sz="3600" dirty="0"/>
              <a:t>Bing. (2016, May 12). computer definition. Retrieved from http://</a:t>
            </a:r>
            <a:r>
              <a:rPr lang="en-US" sz="3600" dirty="0" smtClean="0"/>
              <a:t>www.bing.com/search?FORM=SK2JDF&amp;PC=SK2J&amp;q=computer+definition</a:t>
            </a:r>
          </a:p>
          <a:p>
            <a:r>
              <a:rPr lang="en-US" sz="3600" dirty="0" smtClean="0"/>
              <a:t>Bing</a:t>
            </a:r>
            <a:r>
              <a:rPr lang="en-US" sz="3600" dirty="0" smtClean="0"/>
              <a:t>. (2016, April 27). London Bridge. Retrieved from https://www.bing.com/images/search?q=London+Bridge&amp;view=detailv2&amp;&amp;id=65121DD5E077B073F0A23D8127195ACABB3A4022&amp;selectedIndex=0&amp;ccid=LAMYPgIX&amp;simid=608009826389003455&amp;thid=OIP.M2c03183e0217e53e76a080a126aaa23dH0&amp;ajaxhist=0</a:t>
            </a:r>
          </a:p>
          <a:p>
            <a:r>
              <a:rPr lang="en-US" sz="3600" dirty="0" smtClean="0"/>
              <a:t>Bing. (2016, April 27). People need more skill for job. Retrieved from http://www.bing.com/images/search?q=people+need+more+skill+for+job&amp;view=detailv2&amp;&amp;id=E7096ADD3C8534FBF00EECE110EFB43678E51BCB&amp;selectedIndex=16&amp;ccid=u8hsS5sg&amp;simid=607996172690787701&amp;thid=OIP.Mbbc86c4b9b205b2dd310035660af76b4o0&amp;ajaxhist=0</a:t>
            </a:r>
          </a:p>
          <a:p>
            <a:r>
              <a:rPr lang="en-US" sz="3600" dirty="0" smtClean="0"/>
              <a:t>Bing. (2016, April 27). </a:t>
            </a:r>
            <a:r>
              <a:rPr lang="en-US" sz="3600" dirty="0" err="1" smtClean="0"/>
              <a:t>uk</a:t>
            </a:r>
            <a:r>
              <a:rPr lang="en-US" sz="3600" dirty="0" smtClean="0"/>
              <a:t> economy. Retrieved from http://www.bing.com/images/search?q=uk+economy&amp;view=detailv2&amp;&amp;id=9BDBDA2C33FEA35F254202AEB1D5C67A0C6B07DE&amp;selectedIndex=0&amp;ccid=wbDl9TRZ&amp;simid=608001129079243407&amp;thid=OIP.Mc1b0e5f53459ec6590031e57560ccaf8H0&amp;ajaxhist=0</a:t>
            </a:r>
          </a:p>
          <a:p>
            <a:r>
              <a:rPr lang="en-US" sz="3600" dirty="0" smtClean="0"/>
              <a:t>Donnelly. (2016, January 22). Amazon to create 2,500 UK jobs in Europe-wide recruitment drive. Retrieved from http://www.computerweekly.com/news/4500271532/Amazon-to-create-2500-UK-jobs-in-Europe-wide-recruitment-drive</a:t>
            </a:r>
          </a:p>
          <a:p>
            <a:r>
              <a:rPr lang="en-US" sz="3600" dirty="0" smtClean="0"/>
              <a:t>Florida </a:t>
            </a:r>
            <a:r>
              <a:rPr lang="en-US" sz="3600" dirty="0" err="1" smtClean="0"/>
              <a:t>TaxWatch</a:t>
            </a:r>
            <a:r>
              <a:rPr lang="en-US" sz="3600" dirty="0" smtClean="0"/>
              <a:t> Center. (2016, April 20). SPECIAL REPORT BY FLORIDA TAXWATCH CENTER FOR TOURISM THE IMPACT OF TOURISM ON FLORIDA’S ECONOMY: TELLING THE FULL STORY. Retrieved from http://www.cefa.fsu.edu/content/download/47182/327651/file/florida_tourism03.pdf</a:t>
            </a:r>
          </a:p>
          <a:p>
            <a:r>
              <a:rPr lang="en-US" sz="3600" dirty="0" smtClean="0"/>
              <a:t>Google. (2016, April 27). question mark computer. Retrieved from https://www.google.com/search?q=question&amp;biw=1280&amp;bih=923&amp;source=lnms&amp;tbm=isch&amp;sa=X&amp;ved=0ahUKEwjgm5qe6qzMAhUFeD4KHQxDDzYQ_AUIBigB&amp;safe=active&amp;ssui=on#safe=active&amp;tbm=isch&amp;q=question+mark+computer&amp;imgrc=SSMIqpygSWOVSM%3A</a:t>
            </a:r>
          </a:p>
          <a:p>
            <a:r>
              <a:rPr lang="en-US" sz="3600" dirty="0" smtClean="0"/>
              <a:t>Harvest Digital. (2016, April 20). Booking holidays and flights online. Retrieved from http://www.bima.co.uk/assets/members/whitepapers/050808041f120705_1.pdf</a:t>
            </a:r>
          </a:p>
          <a:p>
            <a:r>
              <a:rPr lang="en-US" sz="3600" dirty="0" smtClean="0"/>
              <a:t>Harvest Digital. (2016, April 20). Digital Marketing Agency London | Harvest Digital. Retrieved from http://www.harvestdigital.com/</a:t>
            </a:r>
          </a:p>
          <a:p>
            <a:r>
              <a:rPr lang="en-US" sz="3600" dirty="0" err="1" smtClean="0"/>
              <a:t>Hisham</a:t>
            </a:r>
            <a:r>
              <a:rPr lang="en-US" sz="3600" dirty="0" smtClean="0"/>
              <a:t> and </a:t>
            </a:r>
            <a:r>
              <a:rPr lang="en-US" sz="3600" dirty="0" err="1" smtClean="0"/>
              <a:t>Qian</a:t>
            </a:r>
            <a:r>
              <a:rPr lang="en-US" sz="3600" dirty="0" smtClean="0"/>
              <a:t>. (2015, September 13). The role of internet in hospitality and tourism industry’s IMC strategies Gr.151. Retrieved from https://mpk732t22015.wordpress.com/2015/09/13/the-role-of-internet-in-hospitality-and-tourism-industrys-imc-strategies/</a:t>
            </a:r>
          </a:p>
          <a:p>
            <a:r>
              <a:rPr lang="en-US" sz="3600" dirty="0" err="1" smtClean="0"/>
              <a:t>Mappery</a:t>
            </a:r>
            <a:r>
              <a:rPr lang="en-US" sz="3600" dirty="0" smtClean="0"/>
              <a:t>. (2016, April 27). Sarasota Map - </a:t>
            </a:r>
            <a:r>
              <a:rPr lang="en-US" sz="3600" dirty="0" err="1" smtClean="0"/>
              <a:t>Belspur</a:t>
            </a:r>
            <a:r>
              <a:rPr lang="en-US" sz="3600" dirty="0" smtClean="0"/>
              <a:t> Florida • </a:t>
            </a:r>
            <a:r>
              <a:rPr lang="en-US" sz="3600" dirty="0" err="1" smtClean="0"/>
              <a:t>mappery</a:t>
            </a:r>
            <a:r>
              <a:rPr lang="en-US" sz="3600" dirty="0" smtClean="0"/>
              <a:t>. Retrieved from http://www.mappery.com/sarasota-map</a:t>
            </a:r>
          </a:p>
          <a:p>
            <a:r>
              <a:rPr lang="en-US" sz="3600" dirty="0" smtClean="0"/>
              <a:t>NDTV. (2016, April 27). UK to restrict jobs going to overseas workers. Retrieved from http://www.ndtv.com/world-news/uk-to-restrict-jobs-going-to-overseas-workers-400986</a:t>
            </a:r>
          </a:p>
          <a:p>
            <a:r>
              <a:rPr lang="en-US" sz="3600" dirty="0" smtClean="0"/>
              <a:t>Postal. (2015, November 22). Florida pushes for more computer science classes - Orlando Sentinel. Retrieved from http://www.orlandosentinel.com/features/education/os-computer-science-florida-schools-20151122-story.html</a:t>
            </a:r>
          </a:p>
          <a:p>
            <a:r>
              <a:rPr lang="en-US" sz="3600" dirty="0" smtClean="0"/>
              <a:t>Quest Internet 101. (2016, April 27). Internet Basics. Retrieved from http://www.questnet101.com/</a:t>
            </a:r>
          </a:p>
          <a:p>
            <a:r>
              <a:rPr lang="en-US" sz="3600" dirty="0" err="1" smtClean="0"/>
              <a:t>Rotman</a:t>
            </a:r>
            <a:r>
              <a:rPr lang="en-US" sz="3600" dirty="0" smtClean="0"/>
              <a:t>. (2013, June 12). How Technology Is Destroying Jobs. Retrieved from https://www.technologyreview.com/s/515926/how-technology-is-destroying-jobs/</a:t>
            </a:r>
          </a:p>
          <a:p>
            <a:r>
              <a:rPr lang="en-US" sz="3600" dirty="0" err="1" smtClean="0"/>
              <a:t>Thibodeau</a:t>
            </a:r>
            <a:r>
              <a:rPr lang="en-US" sz="3600" dirty="0" smtClean="0"/>
              <a:t>. (2009, June 10). Study: Internet economy has created 1.2M jobs | Computerworld. Retrieved from http://www.computerworld.com/article/2525229/internet/study--internet-economy-has-created-1-2m-jobs.html</a:t>
            </a:r>
          </a:p>
          <a:p>
            <a:r>
              <a:rPr lang="en-US" sz="3600" dirty="0" smtClean="0"/>
              <a:t>Vincent. (2014, November 10). A third of UK jobs to be replaced by robots and computers in next 20 years | Tech | Lifestyle | The Independent. Retrieved from http://www.independent.co.uk/life-style/gadgets-and-tech/a-third-of-uk-jobs-to-be-replaced-by-robots-and-computers-in-next-20-years-9851119.html</a:t>
            </a:r>
          </a:p>
          <a:p>
            <a:r>
              <a:rPr lang="en-US" sz="3600" dirty="0" smtClean="0"/>
              <a:t>World </a:t>
            </a:r>
            <a:r>
              <a:rPr lang="en-US" sz="3600" dirty="0" err="1" smtClean="0"/>
              <a:t>Magacy</a:t>
            </a:r>
            <a:r>
              <a:rPr lang="en-US" sz="3600" dirty="0" smtClean="0"/>
              <a:t>. (2014). What Are The Best Laptop Brands – 10 Top Laptop Brands For You. Retrieved April 27, 2016, from http://www.worldmagacy.com/what-are-the-best-laptop-brands-10-top-laptop-brands/ </a:t>
            </a:r>
          </a:p>
          <a:p>
            <a:endParaRPr lang="en-US" dirty="0" smtClean="0"/>
          </a:p>
          <a:p>
            <a:endParaRPr lang="en-US" dirty="0" smtClean="0"/>
          </a:p>
        </p:txBody>
      </p:sp>
      <p:sp>
        <p:nvSpPr>
          <p:cNvPr id="2" name="Title 1"/>
          <p:cNvSpPr>
            <a:spLocks noGrp="1"/>
          </p:cNvSpPr>
          <p:nvPr>
            <p:ph type="title"/>
          </p:nvPr>
        </p:nvSpPr>
        <p:spPr>
          <a:xfrm>
            <a:off x="1051561" y="-274320"/>
            <a:ext cx="10131425" cy="1456267"/>
          </a:xfrm>
        </p:spPr>
        <p:txBody>
          <a:bodyPr/>
          <a:lstStyle/>
          <a:p>
            <a:pPr algn="ctr"/>
            <a:r>
              <a:rPr lang="en-US" dirty="0" smtClean="0"/>
              <a:t>references</a:t>
            </a:r>
            <a:endParaRPr lang="en-US" dirty="0"/>
          </a:p>
        </p:txBody>
      </p:sp>
    </p:spTree>
    <p:extLst>
      <p:ext uri="{BB962C8B-B14F-4D97-AF65-F5344CB8AC3E}">
        <p14:creationId xmlns:p14="http://schemas.microsoft.com/office/powerpoint/2010/main" val="26024971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770" y="1210181"/>
            <a:ext cx="7197726" cy="2421464"/>
          </a:xfrm>
        </p:spPr>
        <p:txBody>
          <a:bodyPr>
            <a:normAutofit/>
          </a:bodyPr>
          <a:lstStyle/>
          <a:p>
            <a:r>
              <a:rPr lang="en-US" dirty="0"/>
              <a:t>Have </a:t>
            </a:r>
            <a:r>
              <a:rPr lang="en-US" dirty="0" smtClean="0"/>
              <a:t>computers bettered society? </a:t>
            </a:r>
            <a:endParaRPr lang="en-US" dirty="0"/>
          </a:p>
        </p:txBody>
      </p:sp>
      <p:sp>
        <p:nvSpPr>
          <p:cNvPr id="3" name="Subtitle 2"/>
          <p:cNvSpPr>
            <a:spLocks noGrp="1"/>
          </p:cNvSpPr>
          <p:nvPr>
            <p:ph type="subTitle" idx="1"/>
          </p:nvPr>
        </p:nvSpPr>
        <p:spPr>
          <a:xfrm>
            <a:off x="3962399" y="4485783"/>
            <a:ext cx="7197726" cy="1405467"/>
          </a:xfrm>
        </p:spPr>
        <p:txBody>
          <a:bodyPr>
            <a:normAutofit/>
          </a:bodyPr>
          <a:lstStyle/>
          <a:p>
            <a:r>
              <a:rPr lang="en-US" dirty="0" smtClean="0"/>
              <a:t>Shane Rexford</a:t>
            </a:r>
          </a:p>
          <a:p>
            <a:r>
              <a:rPr lang="en-US" dirty="0" smtClean="0"/>
              <a:t>AICE GLOBAL PERSPECTIVE</a:t>
            </a:r>
          </a:p>
          <a:p>
            <a:r>
              <a:rPr lang="en-US" dirty="0" smtClean="0"/>
              <a:t>Period 6</a:t>
            </a:r>
            <a:endParaRPr lang="en-US" dirty="0"/>
          </a:p>
        </p:txBody>
      </p:sp>
      <p:sp>
        <p:nvSpPr>
          <p:cNvPr id="5" name="TextBox 4"/>
          <p:cNvSpPr txBox="1"/>
          <p:nvPr/>
        </p:nvSpPr>
        <p:spPr>
          <a:xfrm>
            <a:off x="667555" y="4290968"/>
            <a:ext cx="3747752" cy="1446550"/>
          </a:xfrm>
          <a:prstGeom prst="rect">
            <a:avLst/>
          </a:prstGeom>
          <a:noFill/>
        </p:spPr>
        <p:txBody>
          <a:bodyPr wrap="square" rtlCol="0">
            <a:spAutoFit/>
          </a:bodyPr>
          <a:lstStyle/>
          <a:p>
            <a:r>
              <a:rPr lang="en-US" sz="4400" dirty="0" smtClean="0"/>
              <a:t>Economic Aspect</a:t>
            </a:r>
            <a:endParaRPr lang="en-US" sz="4400" dirty="0"/>
          </a:p>
        </p:txBody>
      </p:sp>
      <p:pic>
        <p:nvPicPr>
          <p:cNvPr id="6" name="Picture 5"/>
          <p:cNvPicPr>
            <a:picLocks noChangeAspect="1"/>
          </p:cNvPicPr>
          <p:nvPr/>
        </p:nvPicPr>
        <p:blipFill>
          <a:blip r:embed="rId2" cstate="print"/>
          <a:stretch>
            <a:fillRect/>
          </a:stretch>
        </p:blipFill>
        <p:spPr>
          <a:xfrm>
            <a:off x="4415307" y="3631645"/>
            <a:ext cx="3457548" cy="2768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415307" y="6406990"/>
            <a:ext cx="6096000" cy="369332"/>
          </a:xfrm>
          <a:prstGeom prst="rect">
            <a:avLst/>
          </a:prstGeom>
        </p:spPr>
        <p:txBody>
          <a:bodyPr>
            <a:spAutoFit/>
          </a:bodyPr>
          <a:lstStyle/>
          <a:p>
            <a:r>
              <a:rPr lang="en-US" dirty="0" smtClean="0"/>
              <a:t>(Question Mark Computer, 2016)</a:t>
            </a:r>
            <a:endParaRPr lang="en-US" dirty="0"/>
          </a:p>
        </p:txBody>
      </p:sp>
    </p:spTree>
    <p:extLst>
      <p:ext uri="{BB962C8B-B14F-4D97-AF65-F5344CB8AC3E}">
        <p14:creationId xmlns:p14="http://schemas.microsoft.com/office/powerpoint/2010/main" val="381270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p:spPr>
        <p:style>
          <a:lnRef idx="3">
            <a:schemeClr val="lt1"/>
          </a:lnRef>
          <a:fillRef idx="1">
            <a:schemeClr val="dk1"/>
          </a:fillRef>
          <a:effectRef idx="1">
            <a:schemeClr val="dk1"/>
          </a:effectRef>
          <a:fontRef idx="minor">
            <a:schemeClr val="lt1"/>
          </a:fontRef>
        </p:style>
        <p:txBody>
          <a:bodyPr/>
          <a:lstStyle/>
          <a:p>
            <a:pPr algn="ctr"/>
            <a:endParaRPr lang="en-US" dirty="0"/>
          </a:p>
        </p:txBody>
      </p:sp>
      <p:sp>
        <p:nvSpPr>
          <p:cNvPr id="3" name="Rectangle 2"/>
          <p:cNvSpPr/>
          <p:nvPr/>
        </p:nvSpPr>
        <p:spPr>
          <a:xfrm>
            <a:off x="1609858" y="1339404"/>
            <a:ext cx="3606085" cy="61818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Computers benefit society</a:t>
            </a:r>
            <a:endParaRPr lang="en-US" dirty="0"/>
          </a:p>
        </p:txBody>
      </p:sp>
      <p:sp>
        <p:nvSpPr>
          <p:cNvPr id="4" name="Rectangle 3"/>
          <p:cNvSpPr/>
          <p:nvPr/>
        </p:nvSpPr>
        <p:spPr>
          <a:xfrm>
            <a:off x="1609856" y="3145197"/>
            <a:ext cx="3606085" cy="61818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Create Jobs</a:t>
            </a:r>
            <a:endParaRPr lang="en-US" dirty="0"/>
          </a:p>
        </p:txBody>
      </p:sp>
      <p:sp>
        <p:nvSpPr>
          <p:cNvPr id="5" name="Rectangle 4"/>
          <p:cNvSpPr/>
          <p:nvPr/>
        </p:nvSpPr>
        <p:spPr>
          <a:xfrm>
            <a:off x="1609857" y="4814552"/>
            <a:ext cx="3606085" cy="61818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Allow tourism to grow</a:t>
            </a:r>
            <a:endParaRPr lang="en-US" dirty="0"/>
          </a:p>
        </p:txBody>
      </p:sp>
      <p:sp>
        <p:nvSpPr>
          <p:cNvPr id="6" name="Down Arrow 5"/>
          <p:cNvSpPr/>
          <p:nvPr/>
        </p:nvSpPr>
        <p:spPr>
          <a:xfrm>
            <a:off x="3078051" y="2202287"/>
            <a:ext cx="746974" cy="631065"/>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039411" y="3973435"/>
            <a:ext cx="746974" cy="631065"/>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53199" y="3133391"/>
            <a:ext cx="3606085" cy="61818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Eliminating Jobs</a:t>
            </a:r>
            <a:endParaRPr lang="en-US" dirty="0"/>
          </a:p>
        </p:txBody>
      </p:sp>
      <p:sp>
        <p:nvSpPr>
          <p:cNvPr id="12" name="Curved Left Arrow 11"/>
          <p:cNvSpPr/>
          <p:nvPr/>
        </p:nvSpPr>
        <p:spPr>
          <a:xfrm rot="17857450">
            <a:off x="7102168" y="730828"/>
            <a:ext cx="1020058" cy="2453525"/>
          </a:xfrm>
          <a:prstGeom prst="curvedLef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5357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Statistics</a:t>
            </a:r>
            <a:endParaRPr lang="en-US" dirty="0"/>
          </a:p>
        </p:txBody>
      </p:sp>
      <p:sp>
        <p:nvSpPr>
          <p:cNvPr id="4" name="Content Placeholder 3"/>
          <p:cNvSpPr>
            <a:spLocks noGrp="1"/>
          </p:cNvSpPr>
          <p:nvPr>
            <p:ph sz="half" idx="1"/>
          </p:nvPr>
        </p:nvSpPr>
        <p:spPr/>
        <p:txBody>
          <a:bodyPr>
            <a:normAutofit/>
          </a:bodyPr>
          <a:lstStyle/>
          <a:p>
            <a:r>
              <a:rPr lang="en-US" dirty="0"/>
              <a:t>The Internet has </a:t>
            </a:r>
            <a:r>
              <a:rPr lang="en-US" b="1" i="1" u="sng" dirty="0"/>
              <a:t>created 1.2 million jobs, many paying higher salaries than </a:t>
            </a:r>
            <a:r>
              <a:rPr lang="en-US" b="1" i="1" u="sng" dirty="0" smtClean="0"/>
              <a:t>average</a:t>
            </a:r>
          </a:p>
          <a:p>
            <a:r>
              <a:rPr lang="en-US" dirty="0" smtClean="0"/>
              <a:t>Internet </a:t>
            </a:r>
            <a:r>
              <a:rPr lang="en-US" dirty="0"/>
              <a:t>business </a:t>
            </a:r>
            <a:r>
              <a:rPr lang="en-US" b="1" i="1" u="sng" dirty="0">
                <a:effectLst>
                  <a:outerShdw blurRad="38100" dist="38100" dir="2700000" algn="tl">
                    <a:srgbClr val="000000">
                      <a:alpha val="43137"/>
                    </a:srgbClr>
                  </a:outerShdw>
                </a:effectLst>
              </a:rPr>
              <a:t>contributes 2.1%, or $300 billion</a:t>
            </a:r>
            <a:r>
              <a:rPr lang="en-US" dirty="0"/>
              <a:t>, to the total GDP (gross domestic product) of the </a:t>
            </a:r>
            <a:r>
              <a:rPr lang="en-US" dirty="0" smtClean="0"/>
              <a:t>U.S.</a:t>
            </a:r>
          </a:p>
          <a:p>
            <a:r>
              <a:rPr lang="en-US" dirty="0" smtClean="0"/>
              <a:t>Internet-based </a:t>
            </a:r>
            <a:r>
              <a:rPr lang="en-US" dirty="0"/>
              <a:t>advertising has </a:t>
            </a:r>
            <a:r>
              <a:rPr lang="en-US" b="1" i="1" u="sng" dirty="0">
                <a:effectLst>
                  <a:outerShdw blurRad="38100" dist="38100" dir="2700000" algn="tl">
                    <a:srgbClr val="000000">
                      <a:alpha val="43137"/>
                    </a:srgbClr>
                  </a:outerShdw>
                </a:effectLst>
              </a:rPr>
              <a:t>increased four-fold since 2002 to more than $20 billion</a:t>
            </a:r>
            <a:r>
              <a:rPr lang="en-US" dirty="0"/>
              <a:t>, </a:t>
            </a:r>
          </a:p>
          <a:p>
            <a:pPr marL="0" indent="0">
              <a:buNone/>
            </a:pPr>
            <a:r>
              <a:rPr lang="en-US" dirty="0" smtClean="0"/>
              <a:t>     (</a:t>
            </a:r>
            <a:r>
              <a:rPr lang="en-US" dirty="0" err="1"/>
              <a:t>Thibodeau</a:t>
            </a:r>
            <a:r>
              <a:rPr lang="en-US" dirty="0"/>
              <a:t>, 2009)</a:t>
            </a:r>
          </a:p>
          <a:p>
            <a:endParaRPr lang="en-US" dirty="0"/>
          </a:p>
        </p:txBody>
      </p:sp>
      <p:pic>
        <p:nvPicPr>
          <p:cNvPr id="3" name="Picture 2"/>
          <p:cNvPicPr>
            <a:picLocks noChangeAspect="1"/>
          </p:cNvPicPr>
          <p:nvPr/>
        </p:nvPicPr>
        <p:blipFill>
          <a:blip r:embed="rId2" cstate="print"/>
          <a:stretch>
            <a:fillRect/>
          </a:stretch>
        </p:blipFill>
        <p:spPr>
          <a:xfrm>
            <a:off x="7278814" y="2223355"/>
            <a:ext cx="3674954" cy="3410357"/>
          </a:xfrm>
          <a:prstGeom prst="ellipse">
            <a:avLst/>
          </a:prstGeom>
          <a:ln>
            <a:noFill/>
          </a:ln>
          <a:effectLst>
            <a:softEdge rad="112500"/>
          </a:effectLst>
        </p:spPr>
      </p:pic>
      <p:sp>
        <p:nvSpPr>
          <p:cNvPr id="5" name="Rectangle 4"/>
          <p:cNvSpPr/>
          <p:nvPr/>
        </p:nvSpPr>
        <p:spPr>
          <a:xfrm>
            <a:off x="8067953" y="5791200"/>
            <a:ext cx="2283574" cy="369332"/>
          </a:xfrm>
          <a:prstGeom prst="rect">
            <a:avLst/>
          </a:prstGeom>
        </p:spPr>
        <p:txBody>
          <a:bodyPr wrap="none">
            <a:spAutoFit/>
          </a:bodyPr>
          <a:lstStyle/>
          <a:p>
            <a:r>
              <a:rPr lang="en-US" dirty="0" smtClean="0"/>
              <a:t>(Internet Basics, 2016)</a:t>
            </a:r>
            <a:endParaRPr lang="en-US" dirty="0"/>
          </a:p>
        </p:txBody>
      </p:sp>
    </p:spTree>
    <p:extLst>
      <p:ext uri="{BB962C8B-B14F-4D97-AF65-F5344CB8AC3E}">
        <p14:creationId xmlns:p14="http://schemas.microsoft.com/office/powerpoint/2010/main" val="1582493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Creates jobs</a:t>
            </a:r>
            <a:endParaRPr lang="en-US" dirty="0"/>
          </a:p>
        </p:txBody>
      </p:sp>
      <p:sp>
        <p:nvSpPr>
          <p:cNvPr id="5" name="Text Placeholder 4"/>
          <p:cNvSpPr>
            <a:spLocks noGrp="1"/>
          </p:cNvSpPr>
          <p:nvPr>
            <p:ph type="body" idx="1"/>
          </p:nvPr>
        </p:nvSpPr>
        <p:spPr/>
        <p:txBody>
          <a:bodyPr/>
          <a:lstStyle/>
          <a:p>
            <a:r>
              <a:rPr lang="en-US" dirty="0" smtClean="0"/>
              <a:t>America</a:t>
            </a:r>
            <a:endParaRPr lang="en-US" dirty="0"/>
          </a:p>
        </p:txBody>
      </p:sp>
      <p:sp>
        <p:nvSpPr>
          <p:cNvPr id="3" name="Content Placeholder 2"/>
          <p:cNvSpPr>
            <a:spLocks noGrp="1"/>
          </p:cNvSpPr>
          <p:nvPr>
            <p:ph sz="half" idx="2"/>
          </p:nvPr>
        </p:nvSpPr>
        <p:spPr/>
        <p:txBody>
          <a:bodyPr/>
          <a:lstStyle/>
          <a:p>
            <a:r>
              <a:rPr lang="en-US" dirty="0"/>
              <a:t>“Digitization is creating a second economy that’s vast, automatic, and invisible—thereby bringing the biggest change since the Industrial Revolution</a:t>
            </a:r>
            <a:r>
              <a:rPr lang="en-US" dirty="0" smtClean="0"/>
              <a:t>.” </a:t>
            </a:r>
            <a:r>
              <a:rPr lang="en-US" dirty="0"/>
              <a:t>(The second economy | McKinsey &amp; Company, 2011)</a:t>
            </a:r>
          </a:p>
          <a:p>
            <a:endParaRPr lang="en-US" dirty="0"/>
          </a:p>
        </p:txBody>
      </p:sp>
      <p:sp>
        <p:nvSpPr>
          <p:cNvPr id="6" name="Text Placeholder 5"/>
          <p:cNvSpPr>
            <a:spLocks noGrp="1"/>
          </p:cNvSpPr>
          <p:nvPr>
            <p:ph type="body" sz="quarter" idx="3"/>
          </p:nvPr>
        </p:nvSpPr>
        <p:spPr>
          <a:xfrm>
            <a:off x="6283893" y="2218267"/>
            <a:ext cx="4722813" cy="576262"/>
          </a:xfrm>
        </p:spPr>
        <p:txBody>
          <a:bodyPr/>
          <a:lstStyle/>
          <a:p>
            <a:r>
              <a:rPr lang="en-US" dirty="0" smtClean="0"/>
              <a:t>UK</a:t>
            </a:r>
            <a:endParaRPr lang="en-US" dirty="0"/>
          </a:p>
        </p:txBody>
      </p:sp>
      <p:sp>
        <p:nvSpPr>
          <p:cNvPr id="7" name="Content Placeholder 6"/>
          <p:cNvSpPr>
            <a:spLocks noGrp="1"/>
          </p:cNvSpPr>
          <p:nvPr>
            <p:ph sz="quarter" idx="4"/>
          </p:nvPr>
        </p:nvSpPr>
        <p:spPr>
          <a:xfrm>
            <a:off x="6011372" y="2870201"/>
            <a:ext cx="4995334" cy="2920998"/>
          </a:xfrm>
        </p:spPr>
        <p:txBody>
          <a:bodyPr/>
          <a:lstStyle/>
          <a:p>
            <a:r>
              <a:rPr lang="en-US" dirty="0"/>
              <a:t>“Amazon is planning to create 2,500 jobs in the UK this year as part of the continued European expansion of its online retail and cloud computing operations.” (Amazon to create 2,500 UK jobs in Europe-wide recruitment drive, 2016)</a:t>
            </a:r>
          </a:p>
          <a:p>
            <a:endParaRPr lang="en-US" dirty="0"/>
          </a:p>
        </p:txBody>
      </p:sp>
      <p:pic>
        <p:nvPicPr>
          <p:cNvPr id="4" name="Picture 3"/>
          <p:cNvPicPr>
            <a:picLocks noChangeAspect="1"/>
          </p:cNvPicPr>
          <p:nvPr/>
        </p:nvPicPr>
        <p:blipFill rotWithShape="1">
          <a:blip r:embed="rId2" cstate="print"/>
          <a:srcRect r="9623" b="10638"/>
          <a:stretch/>
        </p:blipFill>
        <p:spPr>
          <a:xfrm>
            <a:off x="6011372" y="2290688"/>
            <a:ext cx="4993743" cy="3106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6011372" y="5622291"/>
            <a:ext cx="6096000" cy="646331"/>
          </a:xfrm>
          <a:prstGeom prst="rect">
            <a:avLst/>
          </a:prstGeom>
        </p:spPr>
        <p:txBody>
          <a:bodyPr>
            <a:spAutoFit/>
          </a:bodyPr>
          <a:lstStyle/>
          <a:p>
            <a:r>
              <a:rPr lang="en-US" dirty="0"/>
              <a:t>(Most Underrated Jobs In America: Not Glamorous, But Well-Paid And Low Stress </a:t>
            </a:r>
            <a:r>
              <a:rPr lang="en-US" dirty="0" smtClean="0"/>
              <a:t>– AOL, 2016)</a:t>
            </a:r>
            <a:endParaRPr lang="en-US" dirty="0"/>
          </a:p>
        </p:txBody>
      </p:sp>
      <p:sp>
        <p:nvSpPr>
          <p:cNvPr id="9" name="Rectangle 8"/>
          <p:cNvSpPr/>
          <p:nvPr/>
        </p:nvSpPr>
        <p:spPr>
          <a:xfrm>
            <a:off x="851646" y="5675914"/>
            <a:ext cx="6096000" cy="369332"/>
          </a:xfrm>
          <a:prstGeom prst="rect">
            <a:avLst/>
          </a:prstGeom>
        </p:spPr>
        <p:txBody>
          <a:bodyPr>
            <a:spAutoFit/>
          </a:bodyPr>
          <a:lstStyle/>
          <a:p>
            <a:r>
              <a:rPr lang="en-US" dirty="0"/>
              <a:t>(UK to restrict jobs going to overseas workers, 2016)</a:t>
            </a:r>
          </a:p>
        </p:txBody>
      </p:sp>
      <p:pic>
        <p:nvPicPr>
          <p:cNvPr id="10" name="Picture 9"/>
          <p:cNvPicPr>
            <a:picLocks noChangeAspect="1"/>
          </p:cNvPicPr>
          <p:nvPr/>
        </p:nvPicPr>
        <p:blipFill>
          <a:blip r:embed="rId3" cstate="print"/>
          <a:stretch>
            <a:fillRect/>
          </a:stretch>
        </p:blipFill>
        <p:spPr>
          <a:xfrm>
            <a:off x="684210" y="2290688"/>
            <a:ext cx="4998514" cy="3317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2710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60018"/>
            <a:ext cx="10131425" cy="1456267"/>
          </a:xfrm>
        </p:spPr>
        <p:txBody>
          <a:bodyPr/>
          <a:lstStyle/>
          <a:p>
            <a:pPr algn="ctr"/>
            <a:r>
              <a:rPr lang="en-US" dirty="0" smtClean="0"/>
              <a:t>Tourism</a:t>
            </a:r>
            <a:endParaRPr lang="en-US" dirty="0"/>
          </a:p>
        </p:txBody>
      </p:sp>
      <p:sp>
        <p:nvSpPr>
          <p:cNvPr id="3" name="Content Placeholder 2"/>
          <p:cNvSpPr>
            <a:spLocks noGrp="1"/>
          </p:cNvSpPr>
          <p:nvPr>
            <p:ph idx="1"/>
          </p:nvPr>
        </p:nvSpPr>
        <p:spPr>
          <a:xfrm>
            <a:off x="1115881" y="1202615"/>
            <a:ext cx="10131425" cy="3649133"/>
          </a:xfrm>
        </p:spPr>
        <p:txBody>
          <a:bodyPr/>
          <a:lstStyle/>
          <a:p>
            <a:r>
              <a:rPr lang="en-US" dirty="0"/>
              <a:t>“</a:t>
            </a:r>
            <a:r>
              <a:rPr lang="en-US" dirty="0">
                <a:effectLst>
                  <a:outerShdw blurRad="38100" dist="38100" dir="2700000" algn="tl">
                    <a:srgbClr val="000000">
                      <a:alpha val="43137"/>
                    </a:srgbClr>
                  </a:outerShdw>
                </a:effectLst>
              </a:rPr>
              <a:t>Internet can be </a:t>
            </a:r>
            <a:r>
              <a:rPr lang="en-US" b="1" i="1" u="sng" dirty="0">
                <a:effectLst>
                  <a:outerShdw blurRad="38100" dist="38100" dir="2700000" algn="tl">
                    <a:srgbClr val="000000">
                      <a:alpha val="43137"/>
                    </a:srgbClr>
                  </a:outerShdw>
                </a:effectLst>
              </a:rPr>
              <a:t>maximum exploited in the tourism industry for different types of marketing or promotional activities</a:t>
            </a:r>
            <a:r>
              <a:rPr lang="en-US" dirty="0"/>
              <a:t>. </a:t>
            </a:r>
            <a:r>
              <a:rPr lang="en-US" dirty="0" smtClean="0"/>
              <a:t>Internet helps </a:t>
            </a:r>
            <a:r>
              <a:rPr lang="en-US" dirty="0"/>
              <a:t>the tourism industry to expand and transfer its data which helps the industry </a:t>
            </a:r>
            <a:r>
              <a:rPr lang="en-US" b="1" i="1" u="sng" dirty="0">
                <a:effectLst>
                  <a:outerShdw blurRad="38100" dist="38100" dir="2700000" algn="tl">
                    <a:srgbClr val="000000">
                      <a:alpha val="43137"/>
                    </a:srgbClr>
                  </a:outerShdw>
                </a:effectLst>
              </a:rPr>
              <a:t>to increase the turnover ratio</a:t>
            </a:r>
            <a:r>
              <a:rPr lang="en-US" dirty="0"/>
              <a:t> and internet is </a:t>
            </a:r>
            <a:r>
              <a:rPr lang="en-US" b="1" i="1" u="sng" dirty="0">
                <a:effectLst>
                  <a:outerShdw blurRad="38100" dist="38100" dir="2700000" algn="tl">
                    <a:srgbClr val="000000">
                      <a:alpha val="43137"/>
                    </a:srgbClr>
                  </a:outerShdw>
                </a:effectLst>
              </a:rPr>
              <a:t>the most suitable way to make direct relationship with customers</a:t>
            </a:r>
            <a:r>
              <a:rPr lang="en-US" dirty="0"/>
              <a:t>. </a:t>
            </a:r>
            <a:r>
              <a:rPr lang="en-US" b="1" u="sng" dirty="0">
                <a:effectLst>
                  <a:outerShdw blurRad="38100" dist="38100" dir="2700000" algn="tl">
                    <a:srgbClr val="000000">
                      <a:alpha val="43137"/>
                    </a:srgbClr>
                  </a:outerShdw>
                </a:effectLst>
              </a:rPr>
              <a:t>Tourism industry can achieve many advantages if internet is used wisely</a:t>
            </a:r>
            <a:r>
              <a:rPr lang="en-US" u="sng" dirty="0"/>
              <a:t>.” </a:t>
            </a:r>
            <a:r>
              <a:rPr lang="en-US" dirty="0"/>
              <a:t>(The role of internet in hospitality and tourism industry’s IMC strategies Gr.151, 2015)</a:t>
            </a:r>
          </a:p>
          <a:p>
            <a:endParaRPr lang="en-US" dirty="0"/>
          </a:p>
        </p:txBody>
      </p:sp>
      <p:sp>
        <p:nvSpPr>
          <p:cNvPr id="4" name="Equal 3"/>
          <p:cNvSpPr/>
          <p:nvPr/>
        </p:nvSpPr>
        <p:spPr>
          <a:xfrm>
            <a:off x="7640877" y="4597052"/>
            <a:ext cx="1427967" cy="751562"/>
          </a:xfrm>
          <a:prstGeom prst="mathEqua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un 5"/>
          <p:cNvSpPr/>
          <p:nvPr/>
        </p:nvSpPr>
        <p:spPr>
          <a:xfrm>
            <a:off x="270345" y="3691003"/>
            <a:ext cx="2801637" cy="2563660"/>
          </a:xfrm>
          <a:prstGeom prst="su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Tourism</a:t>
            </a:r>
            <a:endParaRPr lang="en-US" dirty="0"/>
          </a:p>
        </p:txBody>
      </p:sp>
      <p:sp>
        <p:nvSpPr>
          <p:cNvPr id="7" name="Plus 6"/>
          <p:cNvSpPr/>
          <p:nvPr/>
        </p:nvSpPr>
        <p:spPr>
          <a:xfrm>
            <a:off x="3424809" y="4415424"/>
            <a:ext cx="1122140" cy="1114816"/>
          </a:xfrm>
          <a:prstGeom prst="mathPl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85151" y="4415425"/>
            <a:ext cx="2592887" cy="123381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Computers that allow the use of the internet</a:t>
            </a:r>
            <a:endParaRPr lang="en-US" dirty="0"/>
          </a:p>
        </p:txBody>
      </p:sp>
      <p:sp>
        <p:nvSpPr>
          <p:cNvPr id="16" name="Bevel 15"/>
          <p:cNvSpPr/>
          <p:nvPr/>
        </p:nvSpPr>
        <p:spPr>
          <a:xfrm>
            <a:off x="9407046" y="4415424"/>
            <a:ext cx="2455102" cy="1233813"/>
          </a:xfrm>
          <a:prstGeom prst="beve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Success!</a:t>
            </a:r>
            <a:endParaRPr lang="en-US" dirty="0"/>
          </a:p>
        </p:txBody>
      </p:sp>
    </p:spTree>
    <p:extLst>
      <p:ext uri="{BB962C8B-B14F-4D97-AF65-F5344CB8AC3E}">
        <p14:creationId xmlns:p14="http://schemas.microsoft.com/office/powerpoint/2010/main" val="426875574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Tourism In my home town of Sarasota, </a:t>
            </a:r>
            <a:r>
              <a:rPr lang="en-US" dirty="0" err="1" smtClean="0"/>
              <a:t>fl</a:t>
            </a:r>
            <a:endParaRPr lang="en-US" dirty="0"/>
          </a:p>
        </p:txBody>
      </p:sp>
      <p:sp>
        <p:nvSpPr>
          <p:cNvPr id="3" name="Content Placeholder 2"/>
          <p:cNvSpPr>
            <a:spLocks noGrp="1"/>
          </p:cNvSpPr>
          <p:nvPr>
            <p:ph sz="half" idx="1"/>
          </p:nvPr>
        </p:nvSpPr>
        <p:spPr>
          <a:xfrm>
            <a:off x="727658" y="1893194"/>
            <a:ext cx="5933939" cy="5106474"/>
          </a:xfrm>
        </p:spPr>
        <p:txBody>
          <a:bodyPr>
            <a:normAutofit fontScale="92500" lnSpcReduction="10000"/>
          </a:bodyPr>
          <a:lstStyle/>
          <a:p>
            <a:r>
              <a:rPr lang="en-US" dirty="0" smtClean="0"/>
              <a:t>It </a:t>
            </a:r>
            <a:r>
              <a:rPr lang="en-US" dirty="0"/>
              <a:t>is becoming of increasing </a:t>
            </a:r>
            <a:r>
              <a:rPr lang="en-US" b="1" i="1" u="sng" dirty="0">
                <a:effectLst>
                  <a:outerShdw blurRad="38100" dist="38100" dir="2700000" algn="tl">
                    <a:srgbClr val="000000">
                      <a:alpha val="43137"/>
                    </a:srgbClr>
                  </a:outerShdw>
                </a:effectLst>
              </a:rPr>
              <a:t>importance to Florida’s economy </a:t>
            </a:r>
            <a:r>
              <a:rPr lang="en-US" dirty="0"/>
              <a:t>because it includes a plethora of potential </a:t>
            </a:r>
            <a:r>
              <a:rPr lang="en-US" dirty="0" smtClean="0"/>
              <a:t>high-growth</a:t>
            </a:r>
          </a:p>
          <a:p>
            <a:r>
              <a:rPr lang="en-US" dirty="0" smtClean="0"/>
              <a:t>Increasingly </a:t>
            </a:r>
            <a:r>
              <a:rPr lang="en-US" dirty="0"/>
              <a:t>Florida tourism is becoming important to </a:t>
            </a:r>
            <a:r>
              <a:rPr lang="en-US" dirty="0" smtClean="0"/>
              <a:t>high-tech create </a:t>
            </a:r>
            <a:r>
              <a:rPr lang="en-US" b="1" i="1" u="sng" dirty="0">
                <a:effectLst>
                  <a:outerShdw blurRad="38100" dist="38100" dir="2700000" algn="tl">
                    <a:srgbClr val="000000">
                      <a:alpha val="43137"/>
                    </a:srgbClr>
                  </a:outerShdw>
                </a:effectLst>
              </a:rPr>
              <a:t>29,346 high-tech related jobs</a:t>
            </a:r>
            <a:r>
              <a:rPr lang="en-US" dirty="0"/>
              <a:t> in 2010 through </a:t>
            </a:r>
            <a:r>
              <a:rPr lang="en-US" b="1" i="1" u="sng" dirty="0" smtClean="0">
                <a:effectLst>
                  <a:outerShdw blurRad="38100" dist="38100" dir="2700000" algn="tl">
                    <a:srgbClr val="000000">
                      <a:alpha val="43137"/>
                    </a:srgbClr>
                  </a:outerShdw>
                </a:effectLst>
              </a:rPr>
              <a:t>indirect </a:t>
            </a:r>
            <a:r>
              <a:rPr lang="en-US" b="1" i="1" u="sng" dirty="0">
                <a:effectLst>
                  <a:outerShdw blurRad="38100" dist="38100" dir="2700000" algn="tl">
                    <a:srgbClr val="000000">
                      <a:alpha val="43137"/>
                    </a:srgbClr>
                  </a:outerShdw>
                </a:effectLst>
              </a:rPr>
              <a:t>impacts (15,450 jobs) </a:t>
            </a:r>
            <a:r>
              <a:rPr lang="en-US" dirty="0"/>
              <a:t>and </a:t>
            </a:r>
            <a:r>
              <a:rPr lang="en-US" b="1" i="1" u="sng" dirty="0">
                <a:effectLst>
                  <a:outerShdw blurRad="38100" dist="38100" dir="2700000" algn="tl">
                    <a:srgbClr val="000000">
                      <a:alpha val="43137"/>
                    </a:srgbClr>
                  </a:outerShdw>
                </a:effectLst>
              </a:rPr>
              <a:t>induced impacts (13,896</a:t>
            </a:r>
            <a:r>
              <a:rPr lang="en-US" b="1" i="1" u="sng" dirty="0" smtClean="0">
                <a:effectLst>
                  <a:outerShdw blurRad="38100" dist="38100" dir="2700000" algn="tl">
                    <a:srgbClr val="000000">
                      <a:alpha val="43137"/>
                    </a:srgbClr>
                  </a:outerShdw>
                </a:effectLst>
              </a:rPr>
              <a:t>)</a:t>
            </a:r>
            <a:r>
              <a:rPr lang="en-US" dirty="0" smtClean="0"/>
              <a:t>.</a:t>
            </a:r>
          </a:p>
          <a:p>
            <a:r>
              <a:rPr lang="en-US" dirty="0" smtClean="0"/>
              <a:t>Florida </a:t>
            </a:r>
            <a:r>
              <a:rPr lang="en-US" dirty="0"/>
              <a:t>tourist expenditures are projected to produce </a:t>
            </a:r>
            <a:r>
              <a:rPr lang="en-US" b="1" i="1" u="sng" dirty="0">
                <a:effectLst>
                  <a:outerShdw blurRad="38100" dist="38100" dir="2700000" algn="tl">
                    <a:srgbClr val="000000">
                      <a:alpha val="43137"/>
                    </a:srgbClr>
                  </a:outerShdw>
                </a:effectLst>
              </a:rPr>
              <a:t>$2.1 million in the form of total wages and salaries </a:t>
            </a:r>
            <a:r>
              <a:rPr lang="en-US" dirty="0"/>
              <a:t>paid </a:t>
            </a:r>
            <a:r>
              <a:rPr lang="en-US" b="1" i="1" u="sng" dirty="0">
                <a:effectLst>
                  <a:outerShdw blurRad="38100" dist="38100" dir="2700000" algn="tl">
                    <a:srgbClr val="000000">
                      <a:alpha val="43137"/>
                    </a:srgbClr>
                  </a:outerShdw>
                </a:effectLst>
              </a:rPr>
              <a:t>by the </a:t>
            </a:r>
            <a:r>
              <a:rPr lang="en-US" b="1" i="1" u="sng" dirty="0" smtClean="0">
                <a:effectLst>
                  <a:outerShdw blurRad="38100" dist="38100" dir="2700000" algn="tl">
                    <a:srgbClr val="000000">
                      <a:alpha val="43137"/>
                    </a:srgbClr>
                  </a:outerShdw>
                </a:effectLst>
              </a:rPr>
              <a:t>high-tech</a:t>
            </a:r>
          </a:p>
          <a:p>
            <a:r>
              <a:rPr lang="en-US" dirty="0" smtClean="0"/>
              <a:t>contributing </a:t>
            </a:r>
            <a:r>
              <a:rPr lang="en-US" b="1" i="1" u="sng" dirty="0">
                <a:effectLst>
                  <a:outerShdw blurRad="38100" dist="38100" dir="2700000" algn="tl">
                    <a:srgbClr val="000000">
                      <a:alpha val="43137"/>
                    </a:srgbClr>
                  </a:outerShdw>
                </a:effectLst>
              </a:rPr>
              <a:t>$3.4 billion in output </a:t>
            </a:r>
            <a:r>
              <a:rPr lang="en-US" b="1" i="1" u="sng" dirty="0" smtClean="0">
                <a:effectLst>
                  <a:outerShdw blurRad="38100" dist="38100" dir="2700000" algn="tl">
                    <a:srgbClr val="000000">
                      <a:alpha val="43137"/>
                    </a:srgbClr>
                  </a:outerShdw>
                </a:effectLst>
              </a:rPr>
              <a:t>through </a:t>
            </a:r>
            <a:r>
              <a:rPr lang="en-US" b="1" i="1" u="sng" dirty="0">
                <a:effectLst>
                  <a:outerShdw blurRad="38100" dist="38100" dir="2700000" algn="tl">
                    <a:srgbClr val="000000">
                      <a:alpha val="43137"/>
                    </a:srgbClr>
                  </a:outerShdw>
                </a:effectLst>
              </a:rPr>
              <a:t>their indirect and induced impacts. </a:t>
            </a:r>
            <a:endParaRPr lang="en-US" b="1" i="1" u="sng" dirty="0" smtClean="0">
              <a:effectLst>
                <a:outerShdw blurRad="38100" dist="38100" dir="2700000" algn="tl">
                  <a:srgbClr val="000000">
                    <a:alpha val="43137"/>
                  </a:srgbClr>
                </a:outerShdw>
              </a:effectLst>
            </a:endParaRPr>
          </a:p>
          <a:p>
            <a:r>
              <a:rPr lang="en-US" b="1" i="1" u="sng" dirty="0" smtClean="0">
                <a:effectLst>
                  <a:outerShdw blurRad="38100" dist="38100" dir="2700000" algn="tl">
                    <a:srgbClr val="000000">
                      <a:alpha val="43137"/>
                    </a:srgbClr>
                  </a:outerShdw>
                </a:effectLst>
              </a:rPr>
              <a:t>2.0</a:t>
            </a:r>
            <a:r>
              <a:rPr lang="en-US" b="1" i="1" u="sng" dirty="0">
                <a:effectLst>
                  <a:outerShdw blurRad="38100" dist="38100" dir="2700000" algn="tl">
                    <a:srgbClr val="000000">
                      <a:alpha val="43137"/>
                    </a:srgbClr>
                  </a:outerShdw>
                </a:effectLst>
              </a:rPr>
              <a:t>% of 1.4 billion </a:t>
            </a:r>
            <a:r>
              <a:rPr lang="en-US" dirty="0"/>
              <a:t>total tourist-generated </a:t>
            </a:r>
            <a:r>
              <a:rPr lang="en-US" dirty="0" smtClean="0"/>
              <a:t>jobs </a:t>
            </a:r>
          </a:p>
          <a:p>
            <a:r>
              <a:rPr lang="en-US" b="1" i="1" u="sng" dirty="0" smtClean="0">
                <a:effectLst>
                  <a:outerShdw blurRad="38100" dist="38100" dir="2700000" algn="tl">
                    <a:srgbClr val="000000">
                      <a:alpha val="43137"/>
                    </a:srgbClr>
                  </a:outerShdw>
                </a:effectLst>
              </a:rPr>
              <a:t>3.3</a:t>
            </a:r>
            <a:r>
              <a:rPr lang="en-US" b="1" i="1" u="sng" dirty="0">
                <a:effectLst>
                  <a:outerShdw blurRad="38100" dist="38100" dir="2700000" algn="tl">
                    <a:srgbClr val="000000">
                      <a:alpha val="43137"/>
                    </a:srgbClr>
                  </a:outerShdw>
                </a:effectLst>
              </a:rPr>
              <a:t>% of $63.1 billion </a:t>
            </a:r>
            <a:r>
              <a:rPr lang="en-US" dirty="0"/>
              <a:t>in total tourist-generated </a:t>
            </a:r>
            <a:r>
              <a:rPr lang="en-US" dirty="0" smtClean="0"/>
              <a:t>wages</a:t>
            </a:r>
          </a:p>
          <a:p>
            <a:r>
              <a:rPr lang="en-US" b="1" i="1" u="sng" dirty="0" smtClean="0">
                <a:effectLst>
                  <a:outerShdw blurRad="38100" dist="38100" dir="2700000" algn="tl">
                    <a:srgbClr val="000000">
                      <a:alpha val="43137"/>
                    </a:srgbClr>
                  </a:outerShdw>
                </a:effectLst>
              </a:rPr>
              <a:t>3.3</a:t>
            </a:r>
            <a:r>
              <a:rPr lang="en-US" b="1" i="1" u="sng" dirty="0">
                <a:effectLst>
                  <a:outerShdw blurRad="38100" dist="38100" dir="2700000" algn="tl">
                    <a:srgbClr val="000000">
                      <a:alpha val="43137"/>
                    </a:srgbClr>
                  </a:outerShdw>
                </a:effectLst>
              </a:rPr>
              <a:t>% of $102.8 billion </a:t>
            </a:r>
            <a:r>
              <a:rPr lang="en-US" dirty="0"/>
              <a:t>in total tourist-generated output</a:t>
            </a:r>
            <a:r>
              <a:rPr lang="en-US" dirty="0" smtClean="0"/>
              <a:t>.</a:t>
            </a:r>
          </a:p>
          <a:p>
            <a:r>
              <a:rPr lang="en-US" dirty="0" smtClean="0"/>
              <a:t> </a:t>
            </a:r>
            <a:r>
              <a:rPr lang="en-US" dirty="0"/>
              <a:t>(SPECIAL REPORT BY FLORIDA TAXWATCH CENTER FOR TOURISM THE IMPACT OF TOURISM ON FLORIDA’S ECONOMY: TELLING THE FULL STORY, 2016)</a:t>
            </a:r>
          </a:p>
          <a:p>
            <a:endParaRPr lang="en-US" dirty="0"/>
          </a:p>
        </p:txBody>
      </p:sp>
      <p:pic>
        <p:nvPicPr>
          <p:cNvPr id="5" name="Content Placeholder 4"/>
          <p:cNvPicPr>
            <a:picLocks noGrp="1" noChangeAspect="1"/>
          </p:cNvPicPr>
          <p:nvPr>
            <p:ph sz="half" idx="2"/>
          </p:nvPr>
        </p:nvPicPr>
        <p:blipFill>
          <a:blip r:embed="rId2" cstate="print"/>
          <a:stretch>
            <a:fillRect/>
          </a:stretch>
        </p:blipFill>
        <p:spPr>
          <a:xfrm>
            <a:off x="6888224" y="2363839"/>
            <a:ext cx="4768725" cy="3648075"/>
          </a:xfrm>
          <a:prstGeom prst="rect">
            <a:avLst/>
          </a:prstGeom>
        </p:spPr>
      </p:pic>
      <p:sp>
        <p:nvSpPr>
          <p:cNvPr id="6" name="Rectangle 5"/>
          <p:cNvSpPr/>
          <p:nvPr/>
        </p:nvSpPr>
        <p:spPr>
          <a:xfrm>
            <a:off x="6888224" y="6011914"/>
            <a:ext cx="4812087" cy="369332"/>
          </a:xfrm>
          <a:prstGeom prst="rect">
            <a:avLst/>
          </a:prstGeom>
        </p:spPr>
        <p:txBody>
          <a:bodyPr wrap="none">
            <a:spAutoFit/>
          </a:bodyPr>
          <a:lstStyle/>
          <a:p>
            <a:r>
              <a:rPr lang="en-US" dirty="0"/>
              <a:t>(Sarasota Map - </a:t>
            </a:r>
            <a:r>
              <a:rPr lang="en-US" dirty="0" err="1"/>
              <a:t>Belspur</a:t>
            </a:r>
            <a:r>
              <a:rPr lang="en-US" dirty="0"/>
              <a:t> Florida • </a:t>
            </a:r>
            <a:r>
              <a:rPr lang="en-US" dirty="0" err="1" smtClean="0"/>
              <a:t>mappery</a:t>
            </a:r>
            <a:r>
              <a:rPr lang="en-US" dirty="0" smtClean="0"/>
              <a:t>, 2016)</a:t>
            </a:r>
          </a:p>
        </p:txBody>
      </p:sp>
    </p:spTree>
    <p:extLst>
      <p:ext uri="{BB962C8B-B14F-4D97-AF65-F5344CB8AC3E}">
        <p14:creationId xmlns:p14="http://schemas.microsoft.com/office/powerpoint/2010/main" val="927982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in The UK</a:t>
            </a:r>
            <a:endParaRPr lang="en-US" dirty="0"/>
          </a:p>
        </p:txBody>
      </p:sp>
      <p:sp>
        <p:nvSpPr>
          <p:cNvPr id="3" name="Content Placeholder 2"/>
          <p:cNvSpPr>
            <a:spLocks noGrp="1"/>
          </p:cNvSpPr>
          <p:nvPr>
            <p:ph sz="half" idx="1"/>
          </p:nvPr>
        </p:nvSpPr>
        <p:spPr/>
        <p:txBody>
          <a:bodyPr>
            <a:normAutofit lnSpcReduction="10000"/>
          </a:bodyPr>
          <a:lstStyle/>
          <a:p>
            <a:r>
              <a:rPr lang="en-US" dirty="0"/>
              <a:t>“</a:t>
            </a:r>
            <a:r>
              <a:rPr lang="en-US" b="1" i="1" u="sng" dirty="0">
                <a:effectLst>
                  <a:outerShdw blurRad="38100" dist="38100" dir="2700000" algn="tl">
                    <a:srgbClr val="000000">
                      <a:alpha val="43137"/>
                    </a:srgbClr>
                  </a:outerShdw>
                </a:effectLst>
              </a:rPr>
              <a:t>Two thirds</a:t>
            </a:r>
            <a:r>
              <a:rPr lang="en-US" dirty="0"/>
              <a:t> of internet users take two or more holidays a year”</a:t>
            </a:r>
          </a:p>
          <a:p>
            <a:r>
              <a:rPr lang="en-US" dirty="0"/>
              <a:t>“</a:t>
            </a:r>
            <a:r>
              <a:rPr lang="en-US" b="1" i="1" u="sng" dirty="0">
                <a:effectLst>
                  <a:outerShdw blurRad="38100" dist="38100" dir="2700000" algn="tl">
                    <a:srgbClr val="000000">
                      <a:alpha val="43137"/>
                    </a:srgbClr>
                  </a:outerShdw>
                </a:effectLst>
              </a:rPr>
              <a:t>55% </a:t>
            </a:r>
            <a:r>
              <a:rPr lang="en-US" dirty="0"/>
              <a:t>of internet users book holidays online”</a:t>
            </a:r>
          </a:p>
          <a:p>
            <a:r>
              <a:rPr lang="en-US" dirty="0" smtClean="0"/>
              <a:t>“</a:t>
            </a:r>
            <a:r>
              <a:rPr lang="en-US" b="1" i="1" u="sng" dirty="0" smtClean="0">
                <a:effectLst>
                  <a:outerShdw blurRad="38100" dist="38100" dir="2700000" algn="tl">
                    <a:srgbClr val="000000">
                      <a:alpha val="43137"/>
                    </a:srgbClr>
                  </a:outerShdw>
                </a:effectLst>
              </a:rPr>
              <a:t>Nine </a:t>
            </a:r>
            <a:r>
              <a:rPr lang="en-US" b="1" i="1" u="sng" dirty="0">
                <a:effectLst>
                  <a:outerShdw blurRad="38100" dist="38100" dir="2700000" algn="tl">
                    <a:srgbClr val="000000">
                      <a:alpha val="43137"/>
                    </a:srgbClr>
                  </a:outerShdw>
                </a:effectLst>
              </a:rPr>
              <a:t>per cent </a:t>
            </a:r>
            <a:r>
              <a:rPr lang="en-US" dirty="0"/>
              <a:t>of internet users book their holidays on the high street after researching </a:t>
            </a:r>
            <a:r>
              <a:rPr lang="en-US" dirty="0" smtClean="0"/>
              <a:t>online”</a:t>
            </a:r>
          </a:p>
          <a:p>
            <a:r>
              <a:rPr lang="en-US" dirty="0" smtClean="0"/>
              <a:t>“</a:t>
            </a:r>
            <a:r>
              <a:rPr lang="en-US" b="1" i="1" u="sng" dirty="0" smtClean="0">
                <a:effectLst>
                  <a:outerShdw blurRad="38100" dist="38100" dir="2700000" algn="tl">
                    <a:srgbClr val="000000">
                      <a:alpha val="43137"/>
                    </a:srgbClr>
                  </a:outerShdw>
                </a:effectLst>
              </a:rPr>
              <a:t>17 </a:t>
            </a:r>
            <a:r>
              <a:rPr lang="en-US" b="1" i="1" u="sng" dirty="0">
                <a:effectLst>
                  <a:outerShdw blurRad="38100" dist="38100" dir="2700000" algn="tl">
                    <a:srgbClr val="000000">
                      <a:alpha val="43137"/>
                    </a:srgbClr>
                  </a:outerShdw>
                </a:effectLst>
              </a:rPr>
              <a:t>per cent </a:t>
            </a:r>
            <a:r>
              <a:rPr lang="en-US" dirty="0"/>
              <a:t>research holidays online then book over the </a:t>
            </a:r>
            <a:r>
              <a:rPr lang="en-US" dirty="0" smtClean="0"/>
              <a:t>telephone.” </a:t>
            </a:r>
            <a:endParaRPr lang="en-US" dirty="0"/>
          </a:p>
          <a:p>
            <a:r>
              <a:rPr lang="en-US" dirty="0" smtClean="0"/>
              <a:t>“</a:t>
            </a:r>
            <a:r>
              <a:rPr lang="en-US" b="1" i="1" u="sng" dirty="0" smtClean="0">
                <a:effectLst>
                  <a:outerShdw blurRad="38100" dist="38100" dir="2700000" algn="tl">
                    <a:srgbClr val="000000">
                      <a:alpha val="43137"/>
                    </a:srgbClr>
                  </a:outerShdw>
                </a:effectLst>
              </a:rPr>
              <a:t>Half </a:t>
            </a:r>
            <a:r>
              <a:rPr lang="en-US" b="1" i="1" u="sng" dirty="0">
                <a:effectLst>
                  <a:outerShdw blurRad="38100" dist="38100" dir="2700000" algn="tl">
                    <a:srgbClr val="000000">
                      <a:alpha val="43137"/>
                    </a:srgbClr>
                  </a:outerShdw>
                </a:effectLst>
              </a:rPr>
              <a:t>of all </a:t>
            </a:r>
            <a:r>
              <a:rPr lang="en-US" dirty="0"/>
              <a:t>Internet users now book their holidays online.” </a:t>
            </a:r>
            <a:endParaRPr lang="en-US" dirty="0" smtClean="0"/>
          </a:p>
          <a:p>
            <a:pPr marL="0" indent="0" algn="r">
              <a:buNone/>
            </a:pPr>
            <a:r>
              <a:rPr lang="en-US" dirty="0" smtClean="0"/>
              <a:t> (</a:t>
            </a:r>
            <a:r>
              <a:rPr lang="en-US" dirty="0"/>
              <a:t>Booking holidays and flights online, 2016)</a:t>
            </a:r>
          </a:p>
          <a:p>
            <a:endParaRPr lang="en-US" dirty="0"/>
          </a:p>
        </p:txBody>
      </p:sp>
      <p:sp>
        <p:nvSpPr>
          <p:cNvPr id="6" name="Rectangle 5"/>
          <p:cNvSpPr/>
          <p:nvPr/>
        </p:nvSpPr>
        <p:spPr>
          <a:xfrm>
            <a:off x="7439306" y="5294083"/>
            <a:ext cx="6096000" cy="369332"/>
          </a:xfrm>
          <a:prstGeom prst="rect">
            <a:avLst/>
          </a:prstGeom>
        </p:spPr>
        <p:txBody>
          <a:bodyPr>
            <a:spAutoFit/>
          </a:bodyPr>
          <a:lstStyle/>
          <a:p>
            <a:r>
              <a:rPr lang="en-US" dirty="0" smtClean="0"/>
              <a:t>(London Bridge, 2016)</a:t>
            </a:r>
            <a:endParaRPr lang="en-US" dirty="0"/>
          </a:p>
        </p:txBody>
      </p:sp>
      <p:pic>
        <p:nvPicPr>
          <p:cNvPr id="6146" name="Picture 2" descr="https://tse4.mm.bing.net/th?id=OIP.M2c03183e0217e53e76a080a126aaa23dH0&amp;pid=15.1"/>
          <p:cNvPicPr>
            <a:picLocks noGrp="1" noChangeAspect="1" noChangeArrowheads="1"/>
          </p:cNvPicPr>
          <p:nvPr>
            <p:ph sz="half" idx="2"/>
          </p:nvPr>
        </p:nvPicPr>
        <p:blipFill>
          <a:blip r:embed="rId2" cstate="print"/>
          <a:srcRect/>
          <a:stretch>
            <a:fillRect/>
          </a:stretch>
        </p:blipFill>
        <p:spPr bwMode="auto">
          <a:xfrm>
            <a:off x="6236120" y="1828800"/>
            <a:ext cx="5494467" cy="3434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57943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780" y="1067656"/>
            <a:ext cx="10131427" cy="1468800"/>
          </a:xfrm>
        </p:spPr>
        <p:txBody>
          <a:bodyPr/>
          <a:lstStyle/>
          <a:p>
            <a:r>
              <a:rPr lang="en-US" dirty="0" smtClean="0"/>
              <a:t>Although some experts believe computers are eliminating jobs</a:t>
            </a:r>
            <a:endParaRPr lang="en-US" dirty="0"/>
          </a:p>
        </p:txBody>
      </p:sp>
      <p:sp>
        <p:nvSpPr>
          <p:cNvPr id="3" name="Text Placeholder 2"/>
          <p:cNvSpPr>
            <a:spLocks noGrp="1"/>
          </p:cNvSpPr>
          <p:nvPr>
            <p:ph type="body" idx="1"/>
          </p:nvPr>
        </p:nvSpPr>
        <p:spPr>
          <a:xfrm>
            <a:off x="802062" y="3163995"/>
            <a:ext cx="10428668" cy="2267363"/>
          </a:xfrm>
        </p:spPr>
        <p:txBody>
          <a:bodyPr>
            <a:normAutofit/>
          </a:bodyPr>
          <a:lstStyle/>
          <a:p>
            <a:pPr algn="ctr"/>
            <a:r>
              <a:rPr lang="en-US" cap="none" dirty="0" smtClean="0"/>
              <a:t>“Computers have </a:t>
            </a:r>
            <a:r>
              <a:rPr lang="en-US" b="1" i="1" u="sng" cap="none" dirty="0" smtClean="0">
                <a:effectLst>
                  <a:outerShdw blurRad="38100" dist="38100" dir="2700000" algn="tl">
                    <a:srgbClr val="000000">
                      <a:alpha val="43137"/>
                    </a:srgbClr>
                  </a:outerShdw>
                </a:effectLst>
              </a:rPr>
              <a:t>increasingly taken over such tasks as bookkeeping, clerical work, and repetitive production jobs in manufacturing—all of which typically provided middle-class pay</a:t>
            </a:r>
            <a:r>
              <a:rPr lang="en-US" cap="none" dirty="0" smtClean="0"/>
              <a:t>. </a:t>
            </a:r>
          </a:p>
          <a:p>
            <a:pPr algn="ctr"/>
            <a:r>
              <a:rPr lang="en-US" cap="none" dirty="0" smtClean="0"/>
              <a:t>(</a:t>
            </a:r>
            <a:r>
              <a:rPr lang="en-US" cap="none" dirty="0" err="1" smtClean="0"/>
              <a:t>Rotman</a:t>
            </a:r>
            <a:r>
              <a:rPr lang="en-US" cap="none" dirty="0" smtClean="0"/>
              <a:t>, 2013)</a:t>
            </a:r>
            <a:endParaRPr lang="en-US" cap="none" dirty="0"/>
          </a:p>
        </p:txBody>
      </p:sp>
      <p:sp>
        <p:nvSpPr>
          <p:cNvPr id="4" name="Snip Diagonal Corner Rectangle 3"/>
          <p:cNvSpPr/>
          <p:nvPr/>
        </p:nvSpPr>
        <p:spPr>
          <a:xfrm>
            <a:off x="802062" y="4739425"/>
            <a:ext cx="2224473" cy="1120462"/>
          </a:xfrm>
          <a:prstGeom prst="snip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 paying jobs</a:t>
            </a:r>
            <a:endParaRPr lang="en-US" dirty="0"/>
          </a:p>
        </p:txBody>
      </p:sp>
      <p:sp>
        <p:nvSpPr>
          <p:cNvPr id="5" name="Plus 4"/>
          <p:cNvSpPr/>
          <p:nvPr/>
        </p:nvSpPr>
        <p:spPr>
          <a:xfrm>
            <a:off x="3400023" y="4833987"/>
            <a:ext cx="901521" cy="931338"/>
          </a:xfrm>
          <a:prstGeom prst="mathPl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nip Diagonal Corner Rectangle 5"/>
          <p:cNvSpPr/>
          <p:nvPr/>
        </p:nvSpPr>
        <p:spPr>
          <a:xfrm>
            <a:off x="4675032" y="4833987"/>
            <a:ext cx="2224473" cy="1120462"/>
          </a:xfrm>
          <a:prstGeom prst="snip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Computers</a:t>
            </a:r>
            <a:endParaRPr lang="en-US" dirty="0"/>
          </a:p>
        </p:txBody>
      </p:sp>
      <p:sp>
        <p:nvSpPr>
          <p:cNvPr id="9" name="Equal 8"/>
          <p:cNvSpPr/>
          <p:nvPr/>
        </p:nvSpPr>
        <p:spPr>
          <a:xfrm>
            <a:off x="7272993" y="5001940"/>
            <a:ext cx="1094704" cy="755268"/>
          </a:xfrm>
          <a:prstGeom prst="mathEqua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triped Right Arrow 9"/>
          <p:cNvSpPr/>
          <p:nvPr/>
        </p:nvSpPr>
        <p:spPr>
          <a:xfrm rot="5400000">
            <a:off x="9100024" y="4658270"/>
            <a:ext cx="1496157" cy="1890989"/>
          </a:xfrm>
          <a:prstGeom prst="strip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313630" y="5568435"/>
            <a:ext cx="1068947" cy="646331"/>
          </a:xfrm>
          <a:prstGeom prst="rect">
            <a:avLst/>
          </a:prstGeom>
          <a:noFill/>
        </p:spPr>
        <p:txBody>
          <a:bodyPr wrap="square" rtlCol="0">
            <a:spAutoFit/>
          </a:bodyPr>
          <a:lstStyle/>
          <a:p>
            <a:r>
              <a:rPr lang="en-US" dirty="0"/>
              <a:t>Less Jobs</a:t>
            </a:r>
          </a:p>
          <a:p>
            <a:endParaRPr lang="en-US" dirty="0"/>
          </a:p>
        </p:txBody>
      </p:sp>
    </p:spTree>
    <p:extLst>
      <p:ext uri="{BB962C8B-B14F-4D97-AF65-F5344CB8AC3E}">
        <p14:creationId xmlns:p14="http://schemas.microsoft.com/office/powerpoint/2010/main" val="4107717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TM02900743[[fn=Organic]]</Template>
  <TotalTime>1378</TotalTime>
  <Words>1317</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Wingdings 2</vt:lpstr>
      <vt:lpstr>HDOfficeLightV0</vt:lpstr>
      <vt:lpstr>Celestial</vt:lpstr>
      <vt:lpstr>What is a computer?</vt:lpstr>
      <vt:lpstr>Have computers bettered society? </vt:lpstr>
      <vt:lpstr>PowerPoint Presentation</vt:lpstr>
      <vt:lpstr>Statistics</vt:lpstr>
      <vt:lpstr>Creates jobs</vt:lpstr>
      <vt:lpstr>Tourism</vt:lpstr>
      <vt:lpstr>Tourism In my home town of Sarasota, fl</vt:lpstr>
      <vt:lpstr>Tourism in The UK</vt:lpstr>
      <vt:lpstr>Although some experts believe computers are eliminating jobs</vt:lpstr>
      <vt:lpstr>Jobs in Florida</vt:lpstr>
      <vt:lpstr>Jobs in the uk</vt:lpstr>
      <vt:lpstr>Reflecting</vt:lpstr>
      <vt:lpstr>references</vt:lpstr>
    </vt:vector>
  </TitlesOfParts>
  <Company>SCS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computers made society a better place to live?</dc:title>
  <dc:creator>REXFORD SHANE TYLER</dc:creator>
  <cp:lastModifiedBy>Shane Rexford</cp:lastModifiedBy>
  <cp:revision>62</cp:revision>
  <dcterms:created xsi:type="dcterms:W3CDTF">2016-04-14T17:20:24Z</dcterms:created>
  <dcterms:modified xsi:type="dcterms:W3CDTF">2016-05-12T19:17:11Z</dcterms:modified>
</cp:coreProperties>
</file>